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3"/>
  </p:notesMasterIdLst>
  <p:sldIdLst>
    <p:sldId id="264" r:id="rId2"/>
    <p:sldId id="289" r:id="rId3"/>
    <p:sldId id="477" r:id="rId4"/>
    <p:sldId id="363" r:id="rId5"/>
    <p:sldId id="445" r:id="rId6"/>
    <p:sldId id="446" r:id="rId7"/>
    <p:sldId id="365" r:id="rId8"/>
    <p:sldId id="364" r:id="rId9"/>
    <p:sldId id="366" r:id="rId10"/>
    <p:sldId id="369" r:id="rId11"/>
    <p:sldId id="367" r:id="rId12"/>
    <p:sldId id="368" r:id="rId13"/>
    <p:sldId id="478" r:id="rId14"/>
    <p:sldId id="306" r:id="rId15"/>
    <p:sldId id="314" r:id="rId16"/>
    <p:sldId id="279" r:id="rId17"/>
    <p:sldId id="294" r:id="rId18"/>
    <p:sldId id="282" r:id="rId19"/>
    <p:sldId id="295" r:id="rId20"/>
    <p:sldId id="283" r:id="rId21"/>
    <p:sldId id="292" r:id="rId22"/>
    <p:sldId id="293" r:id="rId23"/>
    <p:sldId id="479" r:id="rId24"/>
    <p:sldId id="347" r:id="rId25"/>
    <p:sldId id="383" r:id="rId26"/>
    <p:sldId id="384" r:id="rId27"/>
    <p:sldId id="361" r:id="rId28"/>
    <p:sldId id="362" r:id="rId29"/>
    <p:sldId id="348" r:id="rId30"/>
    <p:sldId id="382" r:id="rId31"/>
    <p:sldId id="389" r:id="rId32"/>
    <p:sldId id="385" r:id="rId33"/>
    <p:sldId id="390" r:id="rId34"/>
    <p:sldId id="398" r:id="rId35"/>
    <p:sldId id="391" r:id="rId36"/>
    <p:sldId id="392" r:id="rId37"/>
    <p:sldId id="394" r:id="rId38"/>
    <p:sldId id="265" r:id="rId39"/>
    <p:sldId id="267" r:id="rId40"/>
    <p:sldId id="268" r:id="rId41"/>
    <p:sldId id="388" r:id="rId42"/>
    <p:sldId id="270" r:id="rId43"/>
    <p:sldId id="451" r:id="rId44"/>
    <p:sldId id="271" r:id="rId45"/>
    <p:sldId id="272" r:id="rId46"/>
    <p:sldId id="277" r:id="rId47"/>
    <p:sldId id="399" r:id="rId48"/>
    <p:sldId id="480" r:id="rId49"/>
    <p:sldId id="452" r:id="rId50"/>
    <p:sldId id="448" r:id="rId51"/>
    <p:sldId id="449" r:id="rId52"/>
    <p:sldId id="450" r:id="rId53"/>
    <p:sldId id="453" r:id="rId54"/>
    <p:sldId id="454" r:id="rId55"/>
    <p:sldId id="455" r:id="rId56"/>
    <p:sldId id="456" r:id="rId57"/>
    <p:sldId id="457" r:id="rId58"/>
    <p:sldId id="458" r:id="rId59"/>
    <p:sldId id="459"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3287"/>
  </p:normalViewPr>
  <p:slideViewPr>
    <p:cSldViewPr snapToGrid="0" snapToObjects="1" showGuides="1">
      <p:cViewPr>
        <p:scale>
          <a:sx n="96" d="100"/>
          <a:sy n="96"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20</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6175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2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9.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4.png"/><Relationship Id="rId6"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46.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7.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31.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1820490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16</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19</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20</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2019310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and Classification</a:t>
            </a:r>
            <a:endParaRPr lang="en-US" dirty="0"/>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a:t>
            </a:r>
            <a:r>
              <a:rPr lang="en-US" sz="2400" b="1" dirty="0" smtClean="0">
                <a:solidFill>
                  <a:srgbClr val="C00000"/>
                </a:solidFill>
              </a:rPr>
              <a:t>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04045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Find the coefficients that minimize the loss function</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charset="0"/>
                            </a:rPr>
                          </m:ctrlPr>
                        </m:dPr>
                        <m:e>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e>
                      </m:d>
                      <m:r>
                        <a:rPr lang="en-US" sz="2400" b="0" i="1" smtClean="0">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charset="0"/>
                            </a:rPr>
                          </m:ctrlPr>
                        </m:naryPr>
                        <m:sub>
                          <m:r>
                            <a:rPr lang="en-US" sz="2400" i="1">
                              <a:solidFill>
                                <a:schemeClr val="tx1">
                                  <a:lumMod val="75000"/>
                                  <a:lumOff val="25000"/>
                                </a:schemeClr>
                              </a:solidFill>
                              <a:latin typeface="Cambria Math" charset="0"/>
                            </a:rPr>
                            <m:t>𝑖</m:t>
                          </m:r>
                        </m:sub>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func>
                            </m:e>
                          </m:func>
                        </m:e>
                      </m:nary>
                    </m:oMath>
                  </m:oMathPara>
                </a14:m>
                <a:endParaRPr lang="en-US" sz="2400" dirty="0">
                  <a:solidFill>
                    <a:schemeClr val="tx1">
                      <a:lumMod val="75000"/>
                      <a:lumOff val="2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38</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@Saturdays 8:00am EST by Pavlos Protopapas </a:t>
            </a:r>
            <a:r>
              <a:rPr lang="en-US" dirty="0" smtClean="0">
                <a:solidFill>
                  <a:srgbClr val="C00000"/>
                </a:solidFill>
              </a:rPr>
              <a:t>(check the schedule)</a:t>
            </a:r>
            <a:r>
              <a:rPr lang="en-US" dirty="0" smtClean="0"/>
              <a:t>: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@Sundays 8:00am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
        <p:nvSpPr>
          <p:cNvPr id="7" name="Content Placeholder 6"/>
          <p:cNvSpPr>
            <a:spLocks noGrp="1"/>
          </p:cNvSpPr>
          <p:nvPr>
            <p:ph idx="1"/>
          </p:nvPr>
        </p:nvSpPr>
        <p:spPr/>
        <p:txBody>
          <a:bodyPr/>
          <a:lstStyle/>
          <a:p>
            <a:endParaRPr lang="en-US" dirty="0"/>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084" y="1402850"/>
            <a:ext cx="6131884" cy="4087923"/>
          </a:xfrm>
          <a:prstGeom prst="rect">
            <a:avLst/>
          </a:prstGeom>
        </p:spPr>
      </p:pic>
    </p:spTree>
    <p:extLst>
      <p:ext uri="{BB962C8B-B14F-4D97-AF65-F5344CB8AC3E}">
        <p14:creationId xmlns:p14="http://schemas.microsoft.com/office/powerpoint/2010/main" val="2821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114708"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114708"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63503"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90971"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78161"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78712"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b="1"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7710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coefficients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pPr fontAlgn="base"/>
            <a:r>
              <a:rPr lang="en-US" b="1" dirty="0"/>
              <a:t>Pre-lecture reading assignment: </a:t>
            </a:r>
            <a:r>
              <a:rPr lang="en-US" dirty="0"/>
              <a:t> 10%</a:t>
            </a:r>
          </a:p>
          <a:p>
            <a:pPr fontAlgn="base"/>
            <a:r>
              <a:rPr lang="en-US" b="1" dirty="0"/>
              <a:t>Participation: </a:t>
            </a:r>
            <a:r>
              <a:rPr lang="en-US" dirty="0"/>
              <a:t>25%</a:t>
            </a:r>
          </a:p>
          <a:p>
            <a:pPr lvl="1" fontAlgn="base"/>
            <a:r>
              <a:rPr lang="en-US" dirty="0"/>
              <a:t>Piazza/Ed: 5%</a:t>
            </a:r>
          </a:p>
          <a:p>
            <a:pPr lvl="1" fontAlgn="base"/>
            <a:r>
              <a:rPr lang="en-US" dirty="0"/>
              <a:t>Lectures: 10%</a:t>
            </a:r>
          </a:p>
          <a:p>
            <a:pPr lvl="1" fontAlgn="base"/>
            <a:r>
              <a:rPr lang="en-US" dirty="0"/>
              <a:t>Labs: 10%</a:t>
            </a:r>
          </a:p>
          <a:p>
            <a:pPr fontAlgn="base"/>
            <a:r>
              <a:rPr lang="en-US" b="1" dirty="0"/>
              <a:t>Homework</a:t>
            </a:r>
            <a:r>
              <a:rPr lang="en-US" dirty="0"/>
              <a:t> : 35%</a:t>
            </a:r>
          </a:p>
          <a:p>
            <a:pPr lvl="1" fontAlgn="base"/>
            <a:r>
              <a:rPr lang="en-US" dirty="0"/>
              <a:t>HW1: Release week 4, due week 5</a:t>
            </a:r>
          </a:p>
          <a:p>
            <a:pPr lvl="1" fontAlgn="base"/>
            <a:r>
              <a:rPr lang="en-US" dirty="0"/>
              <a:t>HW2: Release week 5 due week 6</a:t>
            </a:r>
          </a:p>
          <a:p>
            <a:pPr fontAlgn="base"/>
            <a:r>
              <a:rPr lang="en-US" b="1" dirty="0"/>
              <a:t>Final Project</a:t>
            </a:r>
            <a:r>
              <a:rPr lang="en-US" dirty="0"/>
              <a:t> (release 6, due week 7?): 30%</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4388961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54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4950010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58</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r>
              <a:rPr lang="en-US" dirty="0" smtClean="0"/>
              <a:t>Two assignments:	</a:t>
            </a:r>
          </a:p>
          <a:p>
            <a:pPr marL="1200120" lvl="1" indent="-457200">
              <a:buFont typeface="+mj-lt"/>
              <a:buAutoNum type="arabicPeriod"/>
            </a:pPr>
            <a:r>
              <a:rPr lang="en-US" dirty="0" smtClean="0"/>
              <a:t>To be released Nov 2</a:t>
            </a:r>
            <a:r>
              <a:rPr lang="en-US" baseline="30000" dirty="0" smtClean="0"/>
              <a:t>nd</a:t>
            </a:r>
            <a:r>
              <a:rPr lang="en-US" dirty="0" smtClean="0"/>
              <a:t>  midnight, due on Nov 9</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9</a:t>
            </a:r>
            <a:r>
              <a:rPr lang="en-US" baseline="30000" dirty="0" smtClean="0"/>
              <a:t>th</a:t>
            </a:r>
            <a:r>
              <a:rPr lang="en-US" dirty="0" smtClean="0"/>
              <a:t>  midnight,  due on Nov 16</a:t>
            </a:r>
            <a:r>
              <a:rPr lang="en-US" baseline="30000" dirty="0" smtClean="0"/>
              <a:t>th</a:t>
            </a:r>
            <a:r>
              <a:rPr lang="en-US" dirty="0" smtClean="0"/>
              <a:t> midnight</a:t>
            </a:r>
          </a:p>
          <a:p>
            <a:endParaRPr lang="en-US" dirty="0" smtClean="0"/>
          </a:p>
          <a:p>
            <a:r>
              <a:rPr lang="en-US" dirty="0" smtClean="0"/>
              <a:t>Final Project: </a:t>
            </a:r>
          </a:p>
          <a:p>
            <a:pPr marL="806450" indent="-806450"/>
            <a:r>
              <a:rPr lang="en-US" dirty="0"/>
              <a:t>	</a:t>
            </a:r>
            <a:r>
              <a:rPr lang="en-US" sz="2000" dirty="0" smtClean="0"/>
              <a:t>The </a:t>
            </a:r>
            <a:r>
              <a:rPr lang="en-US" sz="2000" dirty="0"/>
              <a:t>final project will be challenging! We will give you a problem </a:t>
            </a:r>
            <a:r>
              <a:rPr lang="en-US" sz="2000" dirty="0" smtClean="0"/>
              <a:t>and you should apply some innovative method besides the standard methods we have learned in class. You will have a chance to present your approach to us and the rest of the class. </a:t>
            </a:r>
            <a:endParaRPr lang="en-US" sz="2000" dirty="0"/>
          </a:p>
          <a:p>
            <a:endParaRPr lang="en-US" sz="2000" dirty="0"/>
          </a:p>
          <a:p>
            <a:r>
              <a:rPr lang="en-US" dirty="0" smtClean="0"/>
              <a:t>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63450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075"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65</a:t>
            </a:fld>
            <a:endParaRPr lang="en-US"/>
          </a:p>
        </p:txBody>
      </p:sp>
    </p:spTree>
    <p:extLst>
      <p:ext uri="{BB962C8B-B14F-4D97-AF65-F5344CB8AC3E}">
        <p14:creationId xmlns:p14="http://schemas.microsoft.com/office/powerpoint/2010/main" val="13007215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6838158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71</a:t>
            </a:fld>
            <a:endParaRPr lang="en-US"/>
          </a:p>
        </p:txBody>
      </p:sp>
    </p:spTree>
    <p:extLst>
      <p:ext uri="{BB962C8B-B14F-4D97-AF65-F5344CB8AC3E}">
        <p14:creationId xmlns:p14="http://schemas.microsoft.com/office/powerpoint/2010/main" val="11269926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a:extLst>
              <a:ext uri="{FF2B5EF4-FFF2-40B4-BE49-F238E27FC236}">
                <a16:creationId xmlns="" xmlns:a16="http://schemas.microsoft.com/office/drawing/2014/main"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23657</TotalTime>
  <Words>4516</Words>
  <Application>Microsoft Macintosh PowerPoint</Application>
  <PresentationFormat>Widescreen</PresentationFormat>
  <Paragraphs>782</Paragraphs>
  <Slides>81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9" baseType="lpstr">
      <vt:lpstr>Arial</vt:lpstr>
      <vt:lpstr>Calibri</vt:lpstr>
      <vt:lpstr>Cambria Math</vt:lpstr>
      <vt:lpstr>Karla</vt:lpstr>
      <vt:lpstr>Mangal</vt:lpstr>
      <vt:lpstr>Open Sans</vt:lpstr>
      <vt:lpstr>GEC_template</vt:lpstr>
      <vt:lpstr>Equation</vt:lpstr>
      <vt:lpstr>Lecture 1:  Perceptron and Back Propagation</vt:lpstr>
      <vt:lpstr>Outline</vt:lpstr>
      <vt:lpstr>Outline</vt:lpstr>
      <vt:lpstr>Schedule  </vt:lpstr>
      <vt:lpstr>Assignments </vt:lpstr>
      <vt:lpstr>Assignments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Classification and Logistic Regression</vt:lpstr>
      <vt:lpstr>Regression and Classification</vt:lpstr>
      <vt:lpstr>Typical Classification Examples</vt:lpstr>
      <vt:lpstr>Data: Response vs. Predictor Variables</vt:lpstr>
      <vt:lpstr>Response vs. Predictor Variables</vt:lpstr>
      <vt:lpstr>Heart Data</vt:lpstr>
      <vt:lpstr>Heart Data</vt:lpstr>
      <vt:lpstr>Logistic Regression</vt:lpstr>
      <vt:lpstr>Heart Data: logistic estimation</vt:lpstr>
      <vt:lpstr>Logistic Regression</vt:lpstr>
      <vt:lpstr>Logistic Regression</vt:lpstr>
      <vt:lpstr>Logistic Regression</vt:lpstr>
      <vt:lpstr>Logistic Regression</vt:lpstr>
      <vt:lpstr>Estimating the coefficients for Logistic Regression </vt:lpstr>
      <vt:lpstr>Logistic Regression Revisited</vt:lpstr>
      <vt:lpstr>Build our first ANN</vt:lpstr>
      <vt:lpstr>Build our first ANN</vt:lpstr>
      <vt:lpstr>Example Using Heart Data</vt:lpstr>
      <vt:lpstr>Example Using Heart Data</vt:lpstr>
      <vt:lpstr>Example Using Heart Data</vt:lpstr>
      <vt:lpstr>Example</vt:lpstr>
      <vt:lpstr>Pavlos game #232</vt:lpstr>
      <vt:lpstr>Pavlos game #232</vt:lpstr>
      <vt:lpstr>Pavlos game #232</vt:lpstr>
      <vt:lpstr>Outline</vt:lpstr>
      <vt:lpstr>Learning the coefficients</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229</cp:revision>
  <dcterms:created xsi:type="dcterms:W3CDTF">2018-07-15T23:20:29Z</dcterms:created>
  <dcterms:modified xsi:type="dcterms:W3CDTF">2019-10-19T11:17:06Z</dcterms:modified>
</cp:coreProperties>
</file>